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Fraunces Extra Bold" panose="020B0604020202020204" charset="0"/>
      <p:regular r:id="rId13"/>
    </p:embeddedFont>
    <p:embeddedFont>
      <p:font typeface="Nobile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4033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Uncovering insights from 3,900 purchases to drive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3082"/>
            <a:ext cx="81622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05489"/>
            <a:ext cx="4196358" cy="2577108"/>
          </a:xfrm>
          <a:prstGeom prst="roundRect">
            <a:avLst>
              <a:gd name="adj" fmla="val 7921"/>
            </a:avLst>
          </a:prstGeom>
          <a:solidFill>
            <a:srgbClr val="E8F3E8"/>
          </a:solidFill>
          <a:ln/>
        </p:spPr>
      </p:sp>
      <p:sp>
        <p:nvSpPr>
          <p:cNvPr id="4" name="Shape 2"/>
          <p:cNvSpPr/>
          <p:nvPr/>
        </p:nvSpPr>
        <p:spPr>
          <a:xfrm>
            <a:off x="1020604" y="22323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38951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07770" y="2419350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3139559"/>
            <a:ext cx="28989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362997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Promote exclusive benefits to convert high-frequency buyers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005489"/>
            <a:ext cx="4196358" cy="2577108"/>
          </a:xfrm>
          <a:prstGeom prst="roundRect">
            <a:avLst>
              <a:gd name="adj" fmla="val 7921"/>
            </a:avLst>
          </a:prstGeom>
          <a:solidFill>
            <a:srgbClr val="E8F3E8"/>
          </a:solidFill>
          <a:ln/>
        </p:spPr>
      </p:sp>
      <p:sp>
        <p:nvSpPr>
          <p:cNvPr id="9" name="Shape 6"/>
          <p:cNvSpPr/>
          <p:nvPr/>
        </p:nvSpPr>
        <p:spPr>
          <a:xfrm>
            <a:off x="5443776" y="22323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38951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0942" y="2419350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43776" y="3139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43776" y="362997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Reward repeat buyers to grow loyal segment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005489"/>
            <a:ext cx="4196358" cy="2577108"/>
          </a:xfrm>
          <a:prstGeom prst="roundRect">
            <a:avLst>
              <a:gd name="adj" fmla="val 7921"/>
            </a:avLst>
          </a:prstGeom>
          <a:solidFill>
            <a:srgbClr val="E8F3E8"/>
          </a:solidFill>
          <a:ln/>
        </p:spPr>
      </p:sp>
      <p:sp>
        <p:nvSpPr>
          <p:cNvPr id="14" name="Shape 10"/>
          <p:cNvSpPr/>
          <p:nvPr/>
        </p:nvSpPr>
        <p:spPr>
          <a:xfrm>
            <a:off x="9866948" y="223230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38951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54114" y="2419350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6948" y="3139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Optimize Discounts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6948" y="362997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Balance sales boosts with margin control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809411"/>
            <a:ext cx="6407944" cy="2577108"/>
          </a:xfrm>
          <a:prstGeom prst="roundRect">
            <a:avLst>
              <a:gd name="adj" fmla="val 7921"/>
            </a:avLst>
          </a:prstGeom>
          <a:solidFill>
            <a:srgbClr val="E8F3E8"/>
          </a:solidFill>
          <a:ln/>
        </p:spPr>
      </p:sp>
      <p:sp>
        <p:nvSpPr>
          <p:cNvPr id="19" name="Shape 14"/>
          <p:cNvSpPr/>
          <p:nvPr/>
        </p:nvSpPr>
        <p:spPr>
          <a:xfrm>
            <a:off x="1020604" y="503622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38951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07770" y="5223272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0604" y="5943481"/>
            <a:ext cx="28639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0604" y="6433899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Focus on high-revenue age groups and express shipping users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809411"/>
            <a:ext cx="6407944" cy="2577108"/>
          </a:xfrm>
          <a:prstGeom prst="roundRect">
            <a:avLst>
              <a:gd name="adj" fmla="val 7921"/>
            </a:avLst>
          </a:prstGeom>
          <a:solidFill>
            <a:srgbClr val="E8F3E8"/>
          </a:solidFill>
          <a:ln/>
        </p:spPr>
      </p:sp>
      <p:sp>
        <p:nvSpPr>
          <p:cNvPr id="24" name="Shape 18"/>
          <p:cNvSpPr/>
          <p:nvPr/>
        </p:nvSpPr>
        <p:spPr>
          <a:xfrm>
            <a:off x="7655362" y="503622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38951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842528" y="5223272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55362" y="5943481"/>
            <a:ext cx="29039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55362" y="6433899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Highlight top-rated items in campaigns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29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28668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4660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150882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3628668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4660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515088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3628668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37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4660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515088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Only in Review Rating Column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3628668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25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4660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5150882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Unique items purchased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2718"/>
            <a:ext cx="742057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9165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46703"/>
            <a:ext cx="6407944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21010"/>
            <a:ext cx="39721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11429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Imported dataset, checked structure and summary statistics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79165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146703"/>
            <a:ext cx="6408063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321010"/>
            <a:ext cx="32808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811429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Imputed 37 missing review ratings using category medians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93406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289113"/>
            <a:ext cx="6407944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463421"/>
            <a:ext cx="29302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953839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Created age groups and purchase frequency metrics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93406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289113"/>
            <a:ext cx="6408063" cy="3048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463421"/>
            <a:ext cx="30614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953839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Connected to MySQL for advanced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136" y="557213"/>
            <a:ext cx="7238643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 by Gender Analysis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1595557"/>
            <a:ext cx="11597521" cy="438804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696545" y="6014085"/>
            <a:ext cx="202525" cy="202525"/>
          </a:xfrm>
          <a:prstGeom prst="roundRect">
            <a:avLst>
              <a:gd name="adj" fmla="val 9030"/>
            </a:avLst>
          </a:prstGeom>
          <a:solidFill>
            <a:srgbClr val="19331E"/>
          </a:solidFill>
          <a:ln/>
        </p:spPr>
      </p:sp>
      <p:sp>
        <p:nvSpPr>
          <p:cNvPr id="5" name="Text 2"/>
          <p:cNvSpPr/>
          <p:nvPr/>
        </p:nvSpPr>
        <p:spPr>
          <a:xfrm>
            <a:off x="5960031" y="6014085"/>
            <a:ext cx="471607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Male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584037" y="6014085"/>
            <a:ext cx="202525" cy="202525"/>
          </a:xfrm>
          <a:prstGeom prst="roundRect">
            <a:avLst>
              <a:gd name="adj" fmla="val 9030"/>
            </a:avLst>
          </a:prstGeom>
          <a:solidFill>
            <a:srgbClr val="52A863"/>
          </a:solidFill>
          <a:ln/>
        </p:spPr>
      </p:sp>
      <p:sp>
        <p:nvSpPr>
          <p:cNvPr id="7" name="Text 4"/>
          <p:cNvSpPr/>
          <p:nvPr/>
        </p:nvSpPr>
        <p:spPr>
          <a:xfrm>
            <a:off x="6847523" y="6014085"/>
            <a:ext cx="698302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Female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09136" y="6647140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Male Customers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09136" y="7166134"/>
            <a:ext cx="6358890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$157,890 total revenue - 68% of total sales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569994" y="6647140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Female Customers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7569994" y="7166134"/>
            <a:ext cx="6358890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$75,191 total revenue - 32% of total sales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446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Customer Segmentation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02324"/>
            <a:ext cx="3664744" cy="2168843"/>
          </a:xfrm>
          <a:prstGeom prst="roundRect">
            <a:avLst>
              <a:gd name="adj" fmla="val 9413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629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119557"/>
            <a:ext cx="3211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3,116 customers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3618548"/>
            <a:ext cx="3211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Largest segment driving repeat business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2402324"/>
            <a:ext cx="3664863" cy="2168843"/>
          </a:xfrm>
          <a:prstGeom prst="roundRect">
            <a:avLst>
              <a:gd name="adj" fmla="val 9413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4912162" y="26291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Returning Buyers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2162" y="3119557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701 customers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912162" y="3618548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Growth opportunity segment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797981"/>
            <a:ext cx="7556421" cy="1805940"/>
          </a:xfrm>
          <a:prstGeom prst="roundRect">
            <a:avLst>
              <a:gd name="adj" fmla="val 11304"/>
            </a:avLst>
          </a:prstGeom>
          <a:solidFill>
            <a:srgbClr val="E8F3E8"/>
          </a:solidFill>
          <a:ln/>
        </p:spPr>
      </p:sp>
      <p:sp>
        <p:nvSpPr>
          <p:cNvPr id="13" name="Text 10"/>
          <p:cNvSpPr/>
          <p:nvPr/>
        </p:nvSpPr>
        <p:spPr>
          <a:xfrm>
            <a:off x="1020604" y="50247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20604" y="55152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83 customers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20604" y="601420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Fresh acquisition pipeline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93790" y="685907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Focus on converting returning buyers to loyal status for maximum lifetime value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487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620" y="3355181"/>
            <a:ext cx="7201376" cy="687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Top Products by Category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769620" y="4591883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Accessories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769620" y="5155287"/>
            <a:ext cx="3960614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Jewelry - 171 orders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69620" y="5584031"/>
            <a:ext cx="3960614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2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Sunglasses - 161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69620" y="6012775"/>
            <a:ext cx="3960614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3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Belt - 161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5274350" y="4591883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Clothing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5274350" y="5155287"/>
            <a:ext cx="3960614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Blouse - 171 orders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5274350" y="5584031"/>
            <a:ext cx="3960614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2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Pants - 171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5274350" y="6012775"/>
            <a:ext cx="3960614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3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Shirt - 169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9779079" y="4591883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Footwear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9779079" y="5155287"/>
            <a:ext cx="409682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Sandals - 160 orders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9779079" y="5584031"/>
            <a:ext cx="409682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2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Shoes - 150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9779079" y="6012775"/>
            <a:ext cx="409682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Font typeface="+mj-lt"/>
              <a:buAutoNum type="arabicPeriod" startAt="3"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Sneakers - 145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769620" y="6688812"/>
            <a:ext cx="13091160" cy="934283"/>
          </a:xfrm>
          <a:prstGeom prst="roundRect">
            <a:avLst>
              <a:gd name="adj" fmla="val 21184"/>
            </a:avLst>
          </a:prstGeom>
          <a:solidFill>
            <a:srgbClr val="CCE6D1"/>
          </a:solidFill>
          <a:ln/>
        </p:spPr>
      </p:sp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409" y="7007304"/>
            <a:ext cx="274796" cy="219789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1483995" y="6963489"/>
            <a:ext cx="12156996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Highest Rated:</a:t>
            </a:r>
            <a:r>
              <a:rPr lang="en-US" sz="170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Gloves (3.86), Sandals (3.84), Boots (3.82)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319" y="359331"/>
            <a:ext cx="4483179" cy="408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Discount Strategy Analysis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1885117" y="1812965"/>
            <a:ext cx="1607106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50%</a:t>
            </a:r>
            <a:endParaRPr lang="en-US" sz="2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785" y="996315"/>
            <a:ext cx="1960007" cy="196000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72139" y="3119557"/>
            <a:ext cx="1633299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Hats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457319" y="3402092"/>
            <a:ext cx="4463058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Highest discount rate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6511409" y="1812965"/>
            <a:ext cx="1607106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49.7%</a:t>
            </a:r>
            <a:endParaRPr lang="en-US" sz="25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078" y="996315"/>
            <a:ext cx="1960007" cy="196000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498431" y="3119557"/>
            <a:ext cx="1633299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Sneakers</a:t>
            </a:r>
            <a:endParaRPr lang="en-US" sz="1250" dirty="0"/>
          </a:p>
        </p:txBody>
      </p:sp>
      <p:sp>
        <p:nvSpPr>
          <p:cNvPr id="10" name="Text 6"/>
          <p:cNvSpPr/>
          <p:nvPr/>
        </p:nvSpPr>
        <p:spPr>
          <a:xfrm>
            <a:off x="5083612" y="3402092"/>
            <a:ext cx="4463058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Nearly half discounted</a:t>
            </a:r>
            <a:endParaRPr lang="en-US" sz="1000" dirty="0"/>
          </a:p>
        </p:txBody>
      </p:sp>
      <p:sp>
        <p:nvSpPr>
          <p:cNvPr id="11" name="Text 7"/>
          <p:cNvSpPr/>
          <p:nvPr/>
        </p:nvSpPr>
        <p:spPr>
          <a:xfrm>
            <a:off x="11137821" y="1812965"/>
            <a:ext cx="1607106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49.1%</a:t>
            </a:r>
            <a:endParaRPr lang="en-US" sz="25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61489" y="996315"/>
            <a:ext cx="1960007" cy="1960007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1124843" y="3119557"/>
            <a:ext cx="1633299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Coats</a:t>
            </a:r>
            <a:endParaRPr lang="en-US" sz="1250" dirty="0"/>
          </a:p>
        </p:txBody>
      </p:sp>
      <p:sp>
        <p:nvSpPr>
          <p:cNvPr id="14" name="Text 9"/>
          <p:cNvSpPr/>
          <p:nvPr/>
        </p:nvSpPr>
        <p:spPr>
          <a:xfrm>
            <a:off x="9709904" y="3402092"/>
            <a:ext cx="4463177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Heavy discount dependency</a:t>
            </a:r>
            <a:endParaRPr lang="en-US" sz="1000" dirty="0"/>
          </a:p>
        </p:txBody>
      </p:sp>
      <p:sp>
        <p:nvSpPr>
          <p:cNvPr id="15" name="Text 10"/>
          <p:cNvSpPr/>
          <p:nvPr/>
        </p:nvSpPr>
        <p:spPr>
          <a:xfrm>
            <a:off x="457319" y="3888581"/>
            <a:ext cx="1633299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Smart Spenders</a:t>
            </a:r>
            <a:endParaRPr lang="en-US" sz="1250" dirty="0"/>
          </a:p>
        </p:txBody>
      </p:sp>
      <p:sp>
        <p:nvSpPr>
          <p:cNvPr id="16" name="Text 11"/>
          <p:cNvSpPr/>
          <p:nvPr/>
        </p:nvSpPr>
        <p:spPr>
          <a:xfrm>
            <a:off x="457319" y="4223385"/>
            <a:ext cx="8101965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839 customers</a:t>
            </a: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used discounts but still spent above average ($60)</a:t>
            </a:r>
            <a:endParaRPr lang="en-US" sz="1000" dirty="0"/>
          </a:p>
        </p:txBody>
      </p:sp>
      <p:sp>
        <p:nvSpPr>
          <p:cNvPr id="17" name="Text 12"/>
          <p:cNvSpPr/>
          <p:nvPr/>
        </p:nvSpPr>
        <p:spPr>
          <a:xfrm>
            <a:off x="457319" y="4549854"/>
            <a:ext cx="8101965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savvy shoppers balance value-seeking with quality purchases.</a:t>
            </a:r>
            <a:endParaRPr lang="en-US" sz="1000" dirty="0"/>
          </a:p>
        </p:txBody>
      </p:sp>
      <p:sp>
        <p:nvSpPr>
          <p:cNvPr id="18" name="Text 13"/>
          <p:cNvSpPr/>
          <p:nvPr/>
        </p:nvSpPr>
        <p:spPr>
          <a:xfrm>
            <a:off x="457319" y="4876324"/>
            <a:ext cx="8101965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endParaRPr lang="en-US" sz="1000" dirty="0"/>
          </a:p>
        </p:txBody>
      </p:sp>
      <p:sp>
        <p:nvSpPr>
          <p:cNvPr id="19" name="Text 14"/>
          <p:cNvSpPr/>
          <p:nvPr/>
        </p:nvSpPr>
        <p:spPr>
          <a:xfrm>
            <a:off x="457319" y="5215890"/>
            <a:ext cx="1865233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Strategic Opportunity </a:t>
            </a:r>
            <a:endParaRPr lang="en-US" sz="1250" dirty="0"/>
          </a:p>
        </p:txBody>
      </p:sp>
      <p:sp>
        <p:nvSpPr>
          <p:cNvPr id="20" name="Text 15"/>
          <p:cNvSpPr/>
          <p:nvPr/>
        </p:nvSpPr>
        <p:spPr>
          <a:xfrm>
            <a:off x="457319" y="5550694"/>
            <a:ext cx="8101965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Offer exclusive discounts to premium customers to boost loyalty, </a:t>
            </a:r>
            <a:endParaRPr lang="en-US" sz="1000" dirty="0"/>
          </a:p>
        </p:txBody>
      </p:sp>
      <p:sp>
        <p:nvSpPr>
          <p:cNvPr id="21" name="Text 16"/>
          <p:cNvSpPr/>
          <p:nvPr/>
        </p:nvSpPr>
        <p:spPr>
          <a:xfrm>
            <a:off x="457319" y="5877163"/>
            <a:ext cx="8101965" cy="208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drive repeat sales, and strengthen brand preference.</a:t>
            </a:r>
            <a:endParaRPr lang="en-US" sz="1000" dirty="0"/>
          </a:p>
        </p:txBody>
      </p:sp>
      <p:pic>
        <p:nvPicPr>
          <p:cNvPr id="2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9860" y="3888581"/>
            <a:ext cx="5295067" cy="39750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4606" y="514350"/>
            <a:ext cx="4880015" cy="584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Subscription Impact</a:t>
            </a:r>
            <a:endParaRPr lang="en-US" sz="3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06" y="1472684"/>
            <a:ext cx="10705505" cy="428065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647605" y="5783818"/>
            <a:ext cx="186928" cy="186928"/>
          </a:xfrm>
          <a:prstGeom prst="roundRect">
            <a:avLst>
              <a:gd name="adj" fmla="val 9783"/>
            </a:avLst>
          </a:prstGeom>
          <a:solidFill>
            <a:srgbClr val="19331E"/>
          </a:solidFill>
          <a:ln/>
        </p:spPr>
      </p:sp>
      <p:sp>
        <p:nvSpPr>
          <p:cNvPr id="5" name="Text 2"/>
          <p:cNvSpPr/>
          <p:nvPr/>
        </p:nvSpPr>
        <p:spPr>
          <a:xfrm>
            <a:off x="4895493" y="5783818"/>
            <a:ext cx="1035606" cy="187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Subscribers</a:t>
            </a:r>
            <a:endParaRPr lang="en-US" sz="1450" dirty="0"/>
          </a:p>
        </p:txBody>
      </p:sp>
      <p:sp>
        <p:nvSpPr>
          <p:cNvPr id="6" name="Shape 3"/>
          <p:cNvSpPr/>
          <p:nvPr/>
        </p:nvSpPr>
        <p:spPr>
          <a:xfrm>
            <a:off x="6083498" y="5783818"/>
            <a:ext cx="186928" cy="186928"/>
          </a:xfrm>
          <a:prstGeom prst="roundRect">
            <a:avLst>
              <a:gd name="adj" fmla="val 9783"/>
            </a:avLst>
          </a:prstGeom>
          <a:solidFill>
            <a:srgbClr val="52A863"/>
          </a:solidFill>
          <a:ln/>
        </p:spPr>
      </p:sp>
      <p:sp>
        <p:nvSpPr>
          <p:cNvPr id="7" name="Text 4"/>
          <p:cNvSpPr/>
          <p:nvPr/>
        </p:nvSpPr>
        <p:spPr>
          <a:xfrm>
            <a:off x="6331387" y="5783818"/>
            <a:ext cx="1498640" cy="187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Non-Subscribers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54606" y="6181249"/>
            <a:ext cx="6567130" cy="1534597"/>
          </a:xfrm>
          <a:prstGeom prst="roundRect">
            <a:avLst>
              <a:gd name="adj" fmla="val 10969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64394" y="6391037"/>
            <a:ext cx="3665101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Repeat Buyers &amp; Subscriptions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864394" y="6795492"/>
            <a:ext cx="6147554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958 subscribers have 5+ purchases vs. 2,518 non-subscribers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864394" y="7206853"/>
            <a:ext cx="6147554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Opportunity to convert high-frequency buyers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7408664" y="6181249"/>
            <a:ext cx="6567130" cy="1534597"/>
          </a:xfrm>
          <a:prstGeom prst="roundRect">
            <a:avLst>
              <a:gd name="adj" fmla="val 10969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618452" y="6391037"/>
            <a:ext cx="325505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Average Spend Comparison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7618452" y="6795492"/>
            <a:ext cx="6147554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Subscribers: $59.49 | Non-subscribers: $59.87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7618452" y="7206853"/>
            <a:ext cx="6147554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Similar spending patterns across both groups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3167" y="451961"/>
            <a:ext cx="4646652" cy="5117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Revenue by Age Group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167" y="1291233"/>
            <a:ext cx="9373791" cy="348365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73167" y="5106353"/>
            <a:ext cx="1682948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2663309" y="5122783"/>
            <a:ext cx="2299097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Balanced Distribution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663309" y="5542240"/>
            <a:ext cx="11401425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Balanced distribution across all age segments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2663309" y="5861566"/>
            <a:ext cx="11401425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Young adults drive the highest revenue overall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2663309" y="6180892"/>
            <a:ext cx="11401425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Middle-aged customers show strong repeat purchase behavior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2663309" y="6500217"/>
            <a:ext cx="11401425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Older shoppers have higher average order values despite fewer transactions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2663309" y="6819543"/>
            <a:ext cx="11401425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Express shipping users spend </a:t>
            </a:r>
            <a:r>
              <a:rPr lang="en-US" sz="12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$60.48</a:t>
            </a: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on average vs. </a:t>
            </a:r>
            <a:r>
              <a:rPr lang="en-US" sz="12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$58.46</a:t>
            </a: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for standard delivery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2663309" y="7138868"/>
            <a:ext cx="11401425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Younger buyers favor convenience and faster shipping options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2663309" y="7458194"/>
            <a:ext cx="11401425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Older customers are more price-sensitive but show strong loyalty once engaged</a:t>
            </a:r>
            <a:endParaRPr lang="en-US" sz="12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444</Words>
  <Application>Microsoft Office PowerPoint</Application>
  <PresentationFormat>Custom</PresentationFormat>
  <Paragraphs>115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Fraunces Extra Bold</vt:lpstr>
      <vt:lpstr>Arial</vt:lpstr>
      <vt:lpstr>Nobile</vt:lpstr>
      <vt:lpstr>Fraunces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Marc Nelson</cp:lastModifiedBy>
  <cp:revision>2</cp:revision>
  <dcterms:created xsi:type="dcterms:W3CDTF">2025-11-08T05:26:28Z</dcterms:created>
  <dcterms:modified xsi:type="dcterms:W3CDTF">2025-11-08T05:27:43Z</dcterms:modified>
</cp:coreProperties>
</file>